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60" autoAdjust="0"/>
    <p:restoredTop sz="94660"/>
  </p:normalViewPr>
  <p:slideViewPr>
    <p:cSldViewPr snapToGrid="0">
      <p:cViewPr varScale="1">
        <p:scale>
          <a:sx n="91" d="100"/>
          <a:sy n="91" d="100"/>
        </p:scale>
        <p:origin x="52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5089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62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61930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5004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8961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9436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1489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5407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8469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562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552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537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5023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473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970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4054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0155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C0344-A494-4F9B-BE02-FF8764A62843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B086B-A698-4E2F-8067-52F11D6DA8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8471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26707-25C0-3E12-ACF0-1AB74806F8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5343" y="1105585"/>
            <a:ext cx="11274804" cy="2387600"/>
          </a:xfrm>
        </p:spPr>
        <p:txBody>
          <a:bodyPr>
            <a:normAutofit/>
          </a:bodyPr>
          <a:lstStyle/>
          <a:p>
            <a:r>
              <a:rPr lang="en-IN" sz="4500" b="1" i="0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Automobile Insurance Analysis</a:t>
            </a:r>
            <a:endParaRPr lang="en-IN" sz="4500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E350E2-DAEA-054C-A893-8ADCBB627C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</a:t>
            </a:r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Vijay Kumar</a:t>
            </a:r>
          </a:p>
          <a:p>
            <a:r>
              <a:rPr lang="en-IN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</a:t>
            </a:r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ID:</a:t>
            </a:r>
            <a:r>
              <a:rPr lang="en-IN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PTID-CDA-MAR-25-392</a:t>
            </a:r>
            <a:r>
              <a:rPr lang="en-IN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IN" b="1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                           </a:t>
            </a:r>
            <a:r>
              <a:rPr lang="en-IN" b="1" i="0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Batch: </a:t>
            </a:r>
            <a:r>
              <a:rPr lang="en-IN" b="1" i="0" dirty="0">
                <a:solidFill>
                  <a:srgbClr val="1F1F1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18-NOV-24-CDA-BUN-040-WDM09-BAN</a:t>
            </a:r>
            <a:endParaRPr lang="en-IN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14EB5BA-320C-1E28-D88C-A77C6B8BFE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655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72"/>
    </mc:Choice>
    <mc:Fallback>
      <p:transition spd="slow" advTm="16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204E3-048C-40AB-56F2-5A36E7D00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98565"/>
            <a:ext cx="9905998" cy="582753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Company Comparison Dashboard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A2906-C818-8D79-69AE-5E491575C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609600"/>
            <a:ext cx="10781647" cy="614983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Dashboard Features: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Slicer – Selecting 5 Companies from full list.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KPI Cards – Total Complaints, Premiums Written, Complaint Ratio and Complaint Rank.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 Chart - Complaint types for each company, Line Chart – Complaint trend by year and Table – Complaints ratio and ranking.</a:t>
            </a:r>
          </a:p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Selected Companies: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GEICO 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State Farm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Allstate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Progressive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Liberty Mutual 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companies were chosen for diversity in rank, complaint volume and premium size.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3992C49-06CA-EDDA-2471-1DC2815C5A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131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39"/>
    </mc:Choice>
    <mc:Fallback>
      <p:transition spd="slow" advTm="34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55EA5-B259-D3BA-6B96-9EDCD2BA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15598"/>
            <a:ext cx="9905998" cy="585442"/>
          </a:xfrm>
        </p:spPr>
        <p:txBody>
          <a:bodyPr/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 &amp;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67E03-46ED-4E6C-8391-C10A8CF94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701040"/>
            <a:ext cx="10730548" cy="60413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Best Performers:</a:t>
            </a:r>
          </a:p>
          <a:p>
            <a:r>
              <a:rPr lang="en-IN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– GEICO shows low complaint ratios with steadily rising premiums, indicating strong and operational consistency.</a:t>
            </a:r>
          </a:p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Needs Improvement:</a:t>
            </a:r>
          </a:p>
          <a:p>
            <a:r>
              <a:rPr lang="en-IN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– Liberty Mutual has a high upheld complaint count with inconsistent premium history, which may reflect weak claims handling or customer service gaps.</a:t>
            </a:r>
          </a:p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Insights:</a:t>
            </a:r>
          </a:p>
          <a:p>
            <a:r>
              <a:rPr lang="en-IN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Companies with consistently low complaint ratios and stable premiums are likely to have strong operational systems, effective customer service and proactive claim resolution practices.</a:t>
            </a:r>
          </a:p>
          <a:p>
            <a:r>
              <a:rPr lang="en-IN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Complaint volumes, especially upheld ones, indicate a need for immediate internal audits, customer support re-evaluations and root cause analysis.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9D3B9C0-28D6-1752-7989-8463E58A08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223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974"/>
    </mc:Choice>
    <mc:Fallback>
      <p:transition spd="slow" advTm="53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E5C5E-11AE-3D03-B579-CFD064107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07038"/>
            <a:ext cx="9905998" cy="631162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 &amp; Recommendations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F2740-42D9-9A9E-05BC-8FBB59192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838200"/>
            <a:ext cx="10913428" cy="5812762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Complaint type analysis shows that non-renewals and claim delays are top issues companies should revise these processes to improve satisfaction.</a:t>
            </a:r>
          </a:p>
          <a:p>
            <a:pPr marL="0" indent="0">
              <a:buNone/>
            </a:pPr>
            <a:r>
              <a:rPr lang="en-IN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Recommendations:</a:t>
            </a:r>
          </a:p>
          <a:p>
            <a:r>
              <a:rPr lang="en-IN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Digital Claim Processing – Automate and speed up claims lifecycle.</a:t>
            </a:r>
          </a:p>
          <a:p>
            <a:r>
              <a:rPr lang="en-IN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 Support Training – Reduce not upheld complaints due to misunderstanding.</a:t>
            </a:r>
          </a:p>
          <a:p>
            <a:r>
              <a:rPr lang="en-IN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Policy Transparency – Minimize non-renewal issues through better communication.</a:t>
            </a:r>
          </a:p>
          <a:p>
            <a:r>
              <a:rPr lang="en-IN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Predictive Analytics – To anticipate and prevent service failure triggers.</a:t>
            </a:r>
          </a:p>
          <a:p>
            <a:r>
              <a:rPr lang="en-IN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 interactive customer support channels to address pre-claim confusion, reducing complaint escalation.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47323DA-4A93-D944-C55A-1AE08719DD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818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03"/>
    </mc:Choice>
    <mc:Fallback>
      <p:transition spd="slow" advTm="47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C329F-E4BA-3439-F56E-0BF5305AD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61318"/>
            <a:ext cx="9905998" cy="600682"/>
          </a:xfrm>
        </p:spPr>
        <p:txBody>
          <a:bodyPr/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F68FC-92CB-04F6-11D1-23C475F2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762000"/>
            <a:ext cx="10867708" cy="5934682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Volume</a:t>
            </a:r>
            <a:r>
              <a:rPr lang="en-IN" dirty="0"/>
              <a:t>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type of complaints differ significantly across companies, indicating varying levels of customer service, transparency and dispute resolution efficiency.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Upheld complaints are a critical indicator of genuine service failure and need urgent attention from insurers.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Complaint ratios, when normalized against premiums, allows fair comparisons, revealing that some companies with large market shares still maintain low complaint levels.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Premium trends provide a lens into company strategy steady growth often suggest market confidence, while volatility may reflect structural issues or market exits.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F6F9329-520B-C0D1-7E97-7616C2D551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1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211"/>
    </mc:Choice>
    <mc:Fallback>
      <p:transition spd="slow" advTm="50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1DA2AF-64BC-A566-50B5-4A78FFE40010}"/>
              </a:ext>
            </a:extLst>
          </p:cNvPr>
          <p:cNvSpPr txBox="1"/>
          <p:nvPr/>
        </p:nvSpPr>
        <p:spPr>
          <a:xfrm>
            <a:off x="2701256" y="2097249"/>
            <a:ext cx="71474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latin typeface="Algerian" panose="04020705040A02060702" pitchFamily="82" charset="0"/>
              </a:rPr>
              <a:t>Thank You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D50A5C7-AC67-95FB-8702-9D6B6E6B58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272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96"/>
    </mc:Choice>
    <mc:Fallback>
      <p:transition spd="slow" advTm="16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53AD2-5D02-3011-AF4D-29D6565B2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180" y="98401"/>
            <a:ext cx="9780674" cy="547551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C2C11-2EAE-86C1-1ABF-96D15A263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2180" y="704675"/>
            <a:ext cx="10880521" cy="6054923"/>
          </a:xfrm>
        </p:spPr>
        <p:txBody>
          <a:bodyPr/>
          <a:lstStyle/>
          <a:p>
            <a:pPr marL="0" indent="0">
              <a:buNone/>
            </a:pPr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Objective of the Project : 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 investigate and interpret patterns in automobile insurance complaints submitted by consumers in New York.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IN" b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how often different complaint types occur and how they vary across insurance companies and over time.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evaluate the premiums written by companies over the years and interpret significant fluctuations.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present an interactive dashboard comparing the performance of 5 selected insurance companies.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suggest a specific company for improvement based on data insights.</a:t>
            </a:r>
          </a:p>
          <a:p>
            <a:endParaRPr lang="en-IN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4F38772-2357-2F19-8807-455220D199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738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21"/>
    </mc:Choice>
    <mc:Fallback>
      <p:transition spd="slow" advTm="33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8984C-B4D0-D012-45DC-966A49F4C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06790"/>
            <a:ext cx="9905998" cy="564329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C2D4C-0547-9F67-5646-6C3A957C9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595618"/>
            <a:ext cx="10770955" cy="602329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Source: </a:t>
            </a:r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NY State Department of Financial Services(DFS)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Dataset Features: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NAIC ID: Unique identifier for insurance companies.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Complaint Types: Upheld, Question of Fact and Not Upheld.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Premiums Written: Average of two years.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Filing Year: When the Complaint was closed.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Company Ratio: Upheld complaints per $1 million in premiums.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Company Rank: Based on Complaint performance.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Scope: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Covers multiple years of data.</a:t>
            </a:r>
          </a:p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Allows both time-series and cross-sectional company comparison.</a:t>
            </a:r>
          </a:p>
          <a:p>
            <a:endParaRPr lang="en-IN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F3F4784-DDC3-6887-C463-15C8E0B2D4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338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60"/>
    </mc:Choice>
    <mc:Fallback>
      <p:transition spd="slow" advTm="45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EF2B8-D698-C365-246E-C455B7B5F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99772"/>
            <a:ext cx="9905998" cy="498105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06C63-AFC0-9479-F7D5-E28AC5ECB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597876"/>
            <a:ext cx="10710619" cy="6160351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Import &amp; Preprocessing: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Loaded CSV in Excel and Power BI. Cleaned, formatted numeric and date fields.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Created calculated fields: Total Complaints and Complaint Ratio.</a:t>
            </a:r>
          </a:p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Exploratory Data Analysis: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Visualized complaint trends over time. Segmented complaints by type and company.</a:t>
            </a:r>
          </a:p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Trend and Root Cause Analysis: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 a slicer based dashboard for five company comparison. Included KPI’s, time trends, complaints distribution and ranking.</a:t>
            </a:r>
          </a:p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Insight Generation: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performance, spotted red flags and suggested improvement.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4712BCC-A84D-15D9-7FBA-00068ABEB3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18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26"/>
    </mc:Choice>
    <mc:Fallback>
      <p:transition spd="slow" advTm="44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3823A-43A4-1A32-05B3-9F21A059B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358"/>
            <a:ext cx="9905998" cy="631162"/>
          </a:xfrm>
        </p:spPr>
        <p:txBody>
          <a:bodyPr/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Complaint diagnostic report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62BBDF-DF7B-BFF5-34E6-24D020B26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160" y="883920"/>
            <a:ext cx="10942003" cy="5455920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E33D5B-D0FF-B3ED-C094-EDFFE5161A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93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45"/>
    </mc:Choice>
    <mc:Fallback>
      <p:transition spd="slow" advTm="479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B0EF6-F9B2-FD6D-29FF-3432A4B44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51158"/>
            <a:ext cx="9905998" cy="641322"/>
          </a:xfrm>
        </p:spPr>
        <p:txBody>
          <a:bodyPr/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Complaint diagnostic report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3F128-3424-3542-556E-89BE4AC3B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792480"/>
            <a:ext cx="10613708" cy="5842000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Findings on Complaint Patterns:</a:t>
            </a:r>
          </a:p>
          <a:p>
            <a:r>
              <a:rPr lang="en-IN" dirty="0"/>
              <a:t>Upheld Complaints are the most significant since they represent validated consumer grievances.</a:t>
            </a:r>
          </a:p>
          <a:p>
            <a:r>
              <a:rPr lang="en-IN" dirty="0"/>
              <a:t>Question of Fact Complaints often reflect misunderstanding or lack of documentation.</a:t>
            </a:r>
          </a:p>
          <a:p>
            <a:r>
              <a:rPr lang="en-IN" dirty="0"/>
              <a:t>Not Upheld Complaints may still indicate poor communication or customer service.</a:t>
            </a:r>
          </a:p>
          <a:p>
            <a:r>
              <a:rPr lang="en-IN" dirty="0"/>
              <a:t>Total Complaints serve as a strong indicator of public trust and operational efficiency.</a:t>
            </a:r>
          </a:p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Trends Over Time:</a:t>
            </a:r>
          </a:p>
          <a:p>
            <a:r>
              <a:rPr lang="en-IN" dirty="0"/>
              <a:t>Certain years saw spikes due to delays in processing. </a:t>
            </a:r>
          </a:p>
          <a:p>
            <a:r>
              <a:rPr lang="en-IN" dirty="0"/>
              <a:t>Companies with volatile complaint counts may lack consistent internal controls.</a:t>
            </a:r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8EEFC13-DFEE-A4CD-623D-67B74F81D5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399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69"/>
    </mc:Choice>
    <mc:Fallback>
      <p:transition spd="slow" advTm="34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4B08E-FCB7-53A6-81B8-5A4623DA3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6495"/>
            <a:ext cx="9905998" cy="582753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Premium Trends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C007E6-6CB5-B1A2-45E7-A4BEFD9472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1" y="699248"/>
            <a:ext cx="10520081" cy="5734481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7884E04-D269-7526-0662-8756E14DAA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922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11"/>
    </mc:Choice>
    <mc:Fallback>
      <p:transition spd="slow" advTm="13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91DB7-67BB-F837-5BD5-A24FDBC98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730" y="98565"/>
            <a:ext cx="9905998" cy="528964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Premium Trends Analysis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9192F-EE71-F3EA-2AD1-E805CF384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546847"/>
            <a:ext cx="10772682" cy="6149788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Premium Analysis: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Companies with rising premiums often have growing market share.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Sudden drops in premium values may result from Exit from NY market, Mergers or Acquisitions and Regulatory limitations.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Premiums may also increase in response to risk or inflation</a:t>
            </a:r>
            <a:r>
              <a:rPr lang="en-IN" dirty="0"/>
              <a:t>.</a:t>
            </a:r>
          </a:p>
          <a:p>
            <a:pPr marL="0" indent="0"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Findings: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companies increased premiums while reducing upheld complaints indicating operational improvement.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Others increased premiums but also faced more complaints suggesting service decline.</a:t>
            </a: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B8CB085-D634-2CD5-2B42-9C7582BE6E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877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11"/>
    </mc:Choice>
    <mc:Fallback>
      <p:transition spd="slow" advTm="35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548CF-29D9-66D5-FFBF-B6629D6CB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07530"/>
            <a:ext cx="9905998" cy="582753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Company Comparison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DD1F49-D40D-7F50-36A9-0E67BCE1A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77" y="690563"/>
            <a:ext cx="10994764" cy="6059487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E8BF2DD-B9B5-1BC9-AA8A-1CE371F080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356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29"/>
    </mc:Choice>
    <mc:Fallback>
      <p:transition spd="slow" advTm="30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135</TotalTime>
  <Words>832</Words>
  <Application>Microsoft Office PowerPoint</Application>
  <PresentationFormat>Widescreen</PresentationFormat>
  <Paragraphs>87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Algerian</vt:lpstr>
      <vt:lpstr>Arial</vt:lpstr>
      <vt:lpstr>Times New Roman</vt:lpstr>
      <vt:lpstr>Tw Cen MT</vt:lpstr>
      <vt:lpstr>Circuit</vt:lpstr>
      <vt:lpstr>Automobile Insurance Analysis</vt:lpstr>
      <vt:lpstr>Introduction</vt:lpstr>
      <vt:lpstr>Introduction</vt:lpstr>
      <vt:lpstr>Methodology</vt:lpstr>
      <vt:lpstr>Complaint diagnostic report</vt:lpstr>
      <vt:lpstr>Complaint diagnostic report</vt:lpstr>
      <vt:lpstr>Premium Trends Analysis</vt:lpstr>
      <vt:lpstr>Premium Trends Analysis</vt:lpstr>
      <vt:lpstr>Company Comparison Dashboard</vt:lpstr>
      <vt:lpstr>Company Comparison Dashboard</vt:lpstr>
      <vt:lpstr>Insights &amp; Recommendations</vt:lpstr>
      <vt:lpstr>Insights &amp; Recommendations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VIJAY KUMAR</dc:creator>
  <cp:lastModifiedBy>VIJAY KUMAR</cp:lastModifiedBy>
  <cp:revision>4</cp:revision>
  <dcterms:created xsi:type="dcterms:W3CDTF">2025-05-07T06:40:32Z</dcterms:created>
  <dcterms:modified xsi:type="dcterms:W3CDTF">2025-05-07T09:43:09Z</dcterms:modified>
</cp:coreProperties>
</file>

<file path=docProps/thumbnail.jpeg>
</file>